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8" r:id="rId3"/>
    <p:sldId id="257" r:id="rId4"/>
    <p:sldId id="259" r:id="rId5"/>
    <p:sldId id="258" r:id="rId6"/>
    <p:sldId id="271" r:id="rId7"/>
    <p:sldId id="260" r:id="rId8"/>
    <p:sldId id="273" r:id="rId9"/>
    <p:sldId id="261" r:id="rId10"/>
    <p:sldId id="262" r:id="rId11"/>
    <p:sldId id="274" r:id="rId12"/>
    <p:sldId id="276" r:id="rId13"/>
    <p:sldId id="266" r:id="rId14"/>
    <p:sldId id="277" r:id="rId15"/>
    <p:sldId id="27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2" autoAdjust="0"/>
    <p:restoredTop sz="94660"/>
  </p:normalViewPr>
  <p:slideViewPr>
    <p:cSldViewPr snapToGrid="0">
      <p:cViewPr varScale="1">
        <p:scale>
          <a:sx n="79" d="100"/>
          <a:sy n="79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9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74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4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08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61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55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12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578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0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0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1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4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7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43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7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94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2743C0-530E-49EE-BEFD-BA0775E9D1F2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2FDD2-1C9B-4331-9236-8128007FF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20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Ideal </a:t>
            </a:r>
            <a:r>
              <a:rPr lang="it-IT" dirty="0" err="1"/>
              <a:t>R</a:t>
            </a:r>
            <a:r>
              <a:rPr lang="it-IT" dirty="0" err="1" smtClean="0"/>
              <a:t>ef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How to use </a:t>
            </a:r>
            <a:r>
              <a:rPr lang="it-IT" dirty="0" err="1" smtClean="0"/>
              <a:t>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55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92600" y="590305"/>
            <a:ext cx="5949388" cy="5694745"/>
            <a:chOff x="2928396" y="370388"/>
            <a:chExt cx="5949388" cy="5694745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/>
            <a:srcRect l="22595" t="8797" r="28608" b="16468"/>
            <a:stretch/>
          </p:blipFill>
          <p:spPr>
            <a:xfrm>
              <a:off x="2928396" y="370388"/>
              <a:ext cx="5949388" cy="5694745"/>
            </a:xfrm>
            <a:prstGeom prst="rect">
              <a:avLst/>
            </a:prstGeom>
          </p:spPr>
        </p:pic>
        <p:sp>
          <p:nvSpPr>
            <p:cNvPr id="9" name="Ovale 8"/>
            <p:cNvSpPr/>
            <p:nvPr/>
          </p:nvSpPr>
          <p:spPr>
            <a:xfrm>
              <a:off x="4643377" y="4701249"/>
              <a:ext cx="1711124" cy="32409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6171235" y="601881"/>
            <a:ext cx="5914664" cy="5671595"/>
            <a:chOff x="2754775" y="300942"/>
            <a:chExt cx="5914664" cy="5671595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/>
            <a:srcRect l="22595" t="8951" r="28893" b="16620"/>
            <a:stretch/>
          </p:blipFill>
          <p:spPr>
            <a:xfrm>
              <a:off x="2754775" y="300942"/>
              <a:ext cx="5914664" cy="5671595"/>
            </a:xfrm>
            <a:prstGeom prst="rect">
              <a:avLst/>
            </a:prstGeom>
          </p:spPr>
        </p:pic>
        <p:sp>
          <p:nvSpPr>
            <p:cNvPr id="12" name="Ovale 11"/>
            <p:cNvSpPr/>
            <p:nvPr/>
          </p:nvSpPr>
          <p:spPr>
            <a:xfrm>
              <a:off x="4856545" y="4608652"/>
              <a:ext cx="953946" cy="32409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2425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237297" cy="1303867"/>
          </a:xfrm>
        </p:spPr>
        <p:txBody>
          <a:bodyPr/>
          <a:lstStyle/>
          <a:p>
            <a:r>
              <a:rPr lang="en-US" dirty="0" smtClean="0"/>
              <a:t>GS value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2"/>
            <a:ext cx="4237298" cy="33189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Standard Deviation values, it ranks genes in order of their stability</a:t>
            </a:r>
          </a:p>
          <a:p>
            <a:r>
              <a:rPr lang="en-US" dirty="0" smtClean="0"/>
              <a:t>The most unstable gene, with the highest GS value, is eliminated and GS value is recalculated, and so on until remain the two most stable genes</a:t>
            </a:r>
          </a:p>
          <a:p>
            <a:r>
              <a:rPr lang="en-US" dirty="0" smtClean="0"/>
              <a:t>Left panel shows how many iteration are calculated and what gene is excluded each time</a:t>
            </a:r>
          </a:p>
          <a:p>
            <a:r>
              <a:rPr lang="en-US" dirty="0" smtClean="0"/>
              <a:t>Right panel indicates the final ranking of gene stability </a:t>
            </a:r>
          </a:p>
          <a:p>
            <a:r>
              <a:rPr lang="en-US" dirty="0" smtClean="0"/>
              <a:t>Then click “Compute NF”</a:t>
            </a:r>
            <a:endParaRPr lang="en-US" dirty="0"/>
          </a:p>
        </p:txBody>
      </p:sp>
      <p:grpSp>
        <p:nvGrpSpPr>
          <p:cNvPr id="15" name="Gruppo 14"/>
          <p:cNvGrpSpPr/>
          <p:nvPr/>
        </p:nvGrpSpPr>
        <p:grpSpPr>
          <a:xfrm>
            <a:off x="5636871" y="601884"/>
            <a:ext cx="5960963" cy="5717893"/>
            <a:chOff x="5636871" y="601884"/>
            <a:chExt cx="5960963" cy="5717893"/>
          </a:xfrm>
        </p:grpSpPr>
        <p:grpSp>
          <p:nvGrpSpPr>
            <p:cNvPr id="4" name="Gruppo 3"/>
            <p:cNvGrpSpPr/>
            <p:nvPr/>
          </p:nvGrpSpPr>
          <p:grpSpPr>
            <a:xfrm>
              <a:off x="5636871" y="601884"/>
              <a:ext cx="5960963" cy="5717893"/>
              <a:chOff x="3217762" y="416689"/>
              <a:chExt cx="5960963" cy="5717893"/>
            </a:xfrm>
          </p:grpSpPr>
          <p:pic>
            <p:nvPicPr>
              <p:cNvPr id="5" name="Immagine 4"/>
              <p:cNvPicPr>
                <a:picLocks noChangeAspect="1"/>
              </p:cNvPicPr>
              <p:nvPr/>
            </p:nvPicPr>
            <p:blipFill rotWithShape="1">
              <a:blip r:embed="rId2"/>
              <a:srcRect l="22595" t="8797" r="28513" b="16165"/>
              <a:stretch/>
            </p:blipFill>
            <p:spPr>
              <a:xfrm>
                <a:off x="3217762" y="416689"/>
                <a:ext cx="5960963" cy="5717893"/>
              </a:xfrm>
              <a:prstGeom prst="rect">
                <a:avLst/>
              </a:prstGeom>
            </p:spPr>
          </p:pic>
          <p:sp>
            <p:nvSpPr>
              <p:cNvPr id="6" name="Ovale 5"/>
              <p:cNvSpPr/>
              <p:nvPr/>
            </p:nvSpPr>
            <p:spPr>
              <a:xfrm>
                <a:off x="3217762" y="1170970"/>
                <a:ext cx="787079" cy="324091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Freccia a destra rientrata 10"/>
              <p:cNvSpPr/>
              <p:nvPr/>
            </p:nvSpPr>
            <p:spPr>
              <a:xfrm rot="5400000">
                <a:off x="7482071" y="1931160"/>
                <a:ext cx="1539209" cy="377885"/>
              </a:xfrm>
              <a:prstGeom prst="notchedRightArrow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0" scaled="1"/>
                <a:tileRect/>
              </a:gra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Ovale 11"/>
              <p:cNvSpPr/>
              <p:nvPr/>
            </p:nvSpPr>
            <p:spPr>
              <a:xfrm>
                <a:off x="5279985" y="4749476"/>
                <a:ext cx="1005068" cy="324091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8808333" y="3074902"/>
              <a:ext cx="2384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/>
                <a:t>TBP and RPS18 are the </a:t>
              </a:r>
              <a:r>
                <a:rPr lang="it-IT" sz="1600" dirty="0" err="1" smtClean="0"/>
                <a:t>most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stable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genes</a:t>
              </a:r>
              <a:endParaRPr lang="it-IT" sz="1600" dirty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6609146" y="1581993"/>
              <a:ext cx="451411" cy="36255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381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237297" cy="1303867"/>
          </a:xfrm>
        </p:spPr>
        <p:txBody>
          <a:bodyPr/>
          <a:lstStyle/>
          <a:p>
            <a:r>
              <a:rPr lang="en-US" dirty="0" smtClean="0"/>
              <a:t>GS value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2"/>
            <a:ext cx="4237298" cy="33189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Standard Deviation values, it ranks genes in order of their stability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most unstable gene, with the highest GS value, is eliminated and GS value is recalculated, and so on until remain the two most stable genes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Left panel shows how many iteration are calculated and what gene is excluded each time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Right panel indicates the final ranking of gene stability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Then click “Compute NF”, </a:t>
            </a:r>
            <a:r>
              <a:rPr lang="en-US" dirty="0" smtClean="0"/>
              <a:t>“Compute NG/n + 1”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t="14230" r="19019" b="9231"/>
          <a:stretch/>
        </p:blipFill>
        <p:spPr bwMode="auto">
          <a:xfrm>
            <a:off x="5711990" y="647733"/>
            <a:ext cx="5838094" cy="559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e 16"/>
          <p:cNvSpPr/>
          <p:nvPr/>
        </p:nvSpPr>
        <p:spPr>
          <a:xfrm>
            <a:off x="7733819" y="4923096"/>
            <a:ext cx="1005068" cy="3240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5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306745" cy="1303867"/>
          </a:xfrm>
        </p:spPr>
        <p:txBody>
          <a:bodyPr/>
          <a:lstStyle/>
          <a:p>
            <a:r>
              <a:rPr lang="it-IT" dirty="0" smtClean="0"/>
              <a:t>NG </a:t>
            </a:r>
            <a:r>
              <a:rPr lang="it-IT" dirty="0" err="1" smtClean="0"/>
              <a:t>value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95401" y="2556932"/>
            <a:ext cx="4306746" cy="33189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This value shows the optimal number of reference genes for normalization</a:t>
            </a:r>
          </a:p>
          <a:p>
            <a:r>
              <a:rPr lang="en-US" dirty="0" smtClean="0"/>
              <a:t>For a correct normalization you need</a:t>
            </a:r>
            <a:r>
              <a:rPr lang="en-US" u="sng" dirty="0" smtClean="0"/>
              <a:t> at least 3 reference genes</a:t>
            </a:r>
            <a:r>
              <a:rPr lang="en-US" dirty="0" smtClean="0"/>
              <a:t>, if they are not enough stable you can add other genes</a:t>
            </a:r>
          </a:p>
          <a:p>
            <a:r>
              <a:rPr lang="en-US" dirty="0" smtClean="0"/>
              <a:t>In any case, use </a:t>
            </a:r>
            <a:r>
              <a:rPr lang="en-US" u="sng" dirty="0" smtClean="0"/>
              <a:t>the minimal number of genes</a:t>
            </a:r>
            <a:r>
              <a:rPr lang="en-US" dirty="0" smtClean="0"/>
              <a:t>, without insert unstable genes</a:t>
            </a:r>
          </a:p>
          <a:p>
            <a:r>
              <a:rPr lang="en-US" dirty="0" smtClean="0"/>
              <a:t>The cut off value is </a:t>
            </a:r>
            <a:r>
              <a:rPr lang="en-US" dirty="0" smtClean="0">
                <a:solidFill>
                  <a:srgbClr val="FF0000"/>
                </a:solidFill>
              </a:rPr>
              <a:t>0.15</a:t>
            </a:r>
            <a:r>
              <a:rPr lang="en-US" dirty="0" smtClean="0"/>
              <a:t>, consider the best combination of genes the one whose NG value is behind it</a:t>
            </a:r>
          </a:p>
          <a:p>
            <a:r>
              <a:rPr lang="en-US" dirty="0" smtClean="0"/>
              <a:t>Alternatively you can choose the </a:t>
            </a:r>
            <a:r>
              <a:rPr lang="en-US" dirty="0" smtClean="0">
                <a:solidFill>
                  <a:srgbClr val="FF0000"/>
                </a:solidFill>
              </a:rPr>
              <a:t>combination with the lowest value </a:t>
            </a:r>
            <a:r>
              <a:rPr lang="en-US" dirty="0" smtClean="0"/>
              <a:t>or searching for other stable genes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4" t="14320" r="19056" b="9374"/>
          <a:stretch/>
        </p:blipFill>
        <p:spPr bwMode="auto">
          <a:xfrm>
            <a:off x="5697766" y="638033"/>
            <a:ext cx="5827595" cy="558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/>
          <p:cNvCxnSpPr/>
          <p:nvPr/>
        </p:nvCxnSpPr>
        <p:spPr>
          <a:xfrm>
            <a:off x="5128409" y="2284283"/>
            <a:ext cx="648072" cy="0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6458674" y="2164467"/>
            <a:ext cx="2546430" cy="2430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9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306745" cy="1303867"/>
          </a:xfrm>
        </p:spPr>
        <p:txBody>
          <a:bodyPr/>
          <a:lstStyle/>
          <a:p>
            <a:r>
              <a:rPr lang="it-IT" dirty="0" smtClean="0"/>
              <a:t>NG </a:t>
            </a:r>
            <a:r>
              <a:rPr lang="it-IT" dirty="0" err="1" smtClean="0"/>
              <a:t>value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95401" y="2556932"/>
            <a:ext cx="4306746" cy="33189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value shows the optimal number of reference genes for normalization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a correct normalization you need at least 3 reference genes, if they are not enough stable you can add other genes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any case, use </a:t>
            </a: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the minimal number of genes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without insert unstable genes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cut off value is 0.15, consider the best combination of genes the one whose NG value is behind it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Alternatively you can choose the combination with the lowest value or searching for other stable genes</a:t>
            </a:r>
          </a:p>
          <a:p>
            <a:r>
              <a:rPr lang="en-US" dirty="0"/>
              <a:t>Then click «Print Excel» and «Open Excel» to export all your </a:t>
            </a:r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5128409" y="638033"/>
            <a:ext cx="6396952" cy="5581934"/>
            <a:chOff x="5128409" y="638033"/>
            <a:chExt cx="6396952" cy="558193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14320" r="19056" b="9374"/>
            <a:stretch/>
          </p:blipFill>
          <p:spPr bwMode="auto">
            <a:xfrm>
              <a:off x="5697766" y="638033"/>
              <a:ext cx="5827595" cy="558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Connettore 2 8"/>
            <p:cNvCxnSpPr/>
            <p:nvPr/>
          </p:nvCxnSpPr>
          <p:spPr>
            <a:xfrm>
              <a:off x="5128409" y="2284283"/>
              <a:ext cx="64807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tangolo 9"/>
            <p:cNvSpPr/>
            <p:nvPr/>
          </p:nvSpPr>
          <p:spPr>
            <a:xfrm>
              <a:off x="6458674" y="2164467"/>
              <a:ext cx="2546430" cy="24306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7731889" y="4907665"/>
              <a:ext cx="925974" cy="32409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466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Compliments!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selected the best reference genes to use in your gene expression study</a:t>
            </a:r>
          </a:p>
          <a:p>
            <a:r>
              <a:rPr lang="en-US" dirty="0" smtClean="0"/>
              <a:t>Remember that a reference gene </a:t>
            </a:r>
            <a:r>
              <a:rPr lang="en-US" u="sng" dirty="0" smtClean="0"/>
              <a:t>is </a:t>
            </a:r>
            <a:r>
              <a:rPr lang="en-US" b="1" u="sng" dirty="0" smtClean="0"/>
              <a:t>any</a:t>
            </a:r>
            <a:r>
              <a:rPr lang="en-US" u="sng" dirty="0" smtClean="0"/>
              <a:t> gene whose expression is not affected by your conditions</a:t>
            </a:r>
          </a:p>
          <a:p>
            <a:r>
              <a:rPr lang="en-US" dirty="0" smtClean="0"/>
              <a:t>For an optimal study, you should analyze your set of reference genes each time you change your conditions, in other words each treatment has its own reference genes</a:t>
            </a:r>
          </a:p>
          <a:p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326">
            <a:off x="9062977" y="577316"/>
            <a:ext cx="2285033" cy="19232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6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starting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running IdealRef you need to perform your qPCR</a:t>
            </a:r>
          </a:p>
          <a:p>
            <a:r>
              <a:rPr lang="en-US" dirty="0">
                <a:solidFill>
                  <a:schemeClr val="tx1"/>
                </a:solidFill>
              </a:rPr>
              <a:t>You need </a:t>
            </a:r>
            <a:r>
              <a:rPr lang="en-US" u="sng" dirty="0" smtClean="0">
                <a:solidFill>
                  <a:schemeClr val="tx1"/>
                </a:solidFill>
              </a:rPr>
              <a:t>at </a:t>
            </a:r>
            <a:r>
              <a:rPr lang="en-US" u="sng" dirty="0">
                <a:solidFill>
                  <a:schemeClr val="tx1"/>
                </a:solidFill>
              </a:rPr>
              <a:t>least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reference genes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only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 target </a:t>
            </a:r>
            <a:r>
              <a:rPr lang="en-US" dirty="0" smtClean="0">
                <a:solidFill>
                  <a:srgbClr val="FF0000"/>
                </a:solidFill>
              </a:rPr>
              <a:t>gene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4410918" cy="1303867"/>
          </a:xfrm>
        </p:spPr>
        <p:txBody>
          <a:bodyPr/>
          <a:lstStyle/>
          <a:p>
            <a:r>
              <a:rPr lang="it-IT" dirty="0" smtClean="0"/>
              <a:t>1° </a:t>
            </a:r>
            <a:r>
              <a:rPr lang="it-IT" dirty="0" err="1" smtClean="0"/>
              <a:t>step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2" y="2556932"/>
            <a:ext cx="4410918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Download IdealRef and save the folder</a:t>
            </a:r>
          </a:p>
          <a:p>
            <a:r>
              <a:rPr lang="en-US" dirty="0" smtClean="0"/>
              <a:t>Extract the folder</a:t>
            </a:r>
          </a:p>
          <a:p>
            <a:r>
              <a:rPr lang="en-US" dirty="0" smtClean="0"/>
              <a:t>Open “idealref.bat” or “idealref.vbs”</a:t>
            </a:r>
          </a:p>
          <a:p>
            <a:r>
              <a:rPr lang="en-US" dirty="0" smtClean="0"/>
              <a:t>If you are asked to open the file click “yes” and then “continue” (we have no virus!!)</a:t>
            </a:r>
          </a:p>
          <a:p>
            <a:r>
              <a:rPr lang="en-US" dirty="0" smtClean="0"/>
              <a:t>You can now run IdealRef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45877" t="14458" r="8676" b="8041"/>
          <a:stretch/>
        </p:blipFill>
        <p:spPr>
          <a:xfrm>
            <a:off x="5724000" y="612000"/>
            <a:ext cx="591312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552233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How to set up your data file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2"/>
            <a:ext cx="6552234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IdealRef </a:t>
            </a:r>
            <a:r>
              <a:rPr lang="en-US" dirty="0" smtClean="0"/>
              <a:t>works with </a:t>
            </a:r>
            <a:r>
              <a:rPr lang="en-US" dirty="0" smtClean="0">
                <a:solidFill>
                  <a:srgbClr val="FF0000"/>
                </a:solidFill>
              </a:rPr>
              <a:t>XML </a:t>
            </a:r>
            <a:r>
              <a:rPr lang="en-US" dirty="0" smtClean="0">
                <a:solidFill>
                  <a:srgbClr val="FF0000"/>
                </a:solidFill>
              </a:rPr>
              <a:t>file </a:t>
            </a:r>
            <a:r>
              <a:rPr lang="en-US" dirty="0" smtClean="0">
                <a:solidFill>
                  <a:schemeClr val="tx1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excel file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You can export your </a:t>
            </a:r>
            <a:r>
              <a:rPr lang="en-US" dirty="0" smtClean="0">
                <a:solidFill>
                  <a:schemeClr val="tx1"/>
                </a:solidFill>
              </a:rPr>
              <a:t>data from your </a:t>
            </a:r>
            <a:r>
              <a:rPr lang="en-US" dirty="0" err="1" smtClean="0">
                <a:solidFill>
                  <a:schemeClr val="tx1"/>
                </a:solidFill>
              </a:rPr>
              <a:t>realtime</a:t>
            </a:r>
            <a:r>
              <a:rPr lang="en-US" dirty="0" smtClean="0">
                <a:solidFill>
                  <a:schemeClr val="tx1"/>
                </a:solidFill>
              </a:rPr>
              <a:t> instrument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XML or excel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click on “save as…” and select “.xml</a:t>
            </a:r>
            <a:r>
              <a:rPr lang="en-US" dirty="0" smtClean="0">
                <a:solidFill>
                  <a:schemeClr val="tx1"/>
                </a:solidFill>
              </a:rPr>
              <a:t>” or “.</a:t>
            </a:r>
            <a:r>
              <a:rPr lang="en-US" dirty="0" err="1" smtClean="0">
                <a:solidFill>
                  <a:schemeClr val="tx1"/>
                </a:solidFill>
              </a:rPr>
              <a:t>xls</a:t>
            </a:r>
            <a:r>
              <a:rPr lang="en-US" dirty="0" smtClean="0">
                <a:solidFill>
                  <a:schemeClr val="tx1"/>
                </a:solidFill>
              </a:rPr>
              <a:t>(x)”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NOTE: your file </a:t>
            </a:r>
            <a:r>
              <a:rPr lang="en-US" u="sng" dirty="0" smtClean="0">
                <a:solidFill>
                  <a:schemeClr val="tx1"/>
                </a:solidFill>
              </a:rPr>
              <a:t>must</a:t>
            </a:r>
            <a:r>
              <a:rPr lang="en-US" dirty="0" smtClean="0">
                <a:solidFill>
                  <a:schemeClr val="tx1"/>
                </a:solidFill>
              </a:rPr>
              <a:t> contain only these columns: </a:t>
            </a:r>
            <a:r>
              <a:rPr lang="en-US" dirty="0" smtClean="0">
                <a:solidFill>
                  <a:srgbClr val="FF0000"/>
                </a:solidFill>
              </a:rPr>
              <a:t>Well, Target, Sample, Cq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Don’t mind about your technical triplicate (the software will calculate the average). Sample order is not important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7984143" y="715170"/>
            <a:ext cx="3562066" cy="5404513"/>
            <a:chOff x="4314967" y="726743"/>
            <a:chExt cx="3562066" cy="54045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623" b="26120"/>
            <a:stretch/>
          </p:blipFill>
          <p:spPr bwMode="auto">
            <a:xfrm>
              <a:off x="4314967" y="726743"/>
              <a:ext cx="3562066" cy="5404513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Ovale 5"/>
            <p:cNvSpPr/>
            <p:nvPr/>
          </p:nvSpPr>
          <p:spPr>
            <a:xfrm>
              <a:off x="4444678" y="2361236"/>
              <a:ext cx="2673751" cy="30094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7166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45783" t="14457" r="8864" b="7876"/>
          <a:stretch/>
        </p:blipFill>
        <p:spPr>
          <a:xfrm>
            <a:off x="5724000" y="612000"/>
            <a:ext cx="5900928" cy="568147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353044" cy="1303867"/>
          </a:xfrm>
        </p:spPr>
        <p:txBody>
          <a:bodyPr/>
          <a:lstStyle/>
          <a:p>
            <a:r>
              <a:rPr lang="en-US" dirty="0" smtClean="0"/>
              <a:t>Begin your analysis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2"/>
            <a:ext cx="4353045" cy="3318936"/>
          </a:xfrm>
        </p:spPr>
        <p:txBody>
          <a:bodyPr/>
          <a:lstStyle/>
          <a:p>
            <a:r>
              <a:rPr lang="en-US" dirty="0" smtClean="0"/>
              <a:t>Click on “File” then “open”</a:t>
            </a:r>
          </a:p>
          <a:p>
            <a:r>
              <a:rPr lang="en-US" dirty="0" smtClean="0"/>
              <a:t>Search your </a:t>
            </a:r>
            <a:r>
              <a:rPr lang="en-US" dirty="0" smtClean="0"/>
              <a:t>files </a:t>
            </a:r>
            <a:r>
              <a:rPr lang="en-US" dirty="0" smtClean="0"/>
              <a:t>and </a:t>
            </a:r>
            <a:r>
              <a:rPr lang="en-US" dirty="0" smtClean="0"/>
              <a:t>click </a:t>
            </a:r>
            <a:r>
              <a:rPr lang="en-US" dirty="0" smtClean="0"/>
              <a:t>“open”. You can load more than one file</a:t>
            </a:r>
          </a:p>
          <a:p>
            <a:r>
              <a:rPr lang="en-US" dirty="0" smtClean="0"/>
              <a:t>Click on “Process </a:t>
            </a:r>
            <a:r>
              <a:rPr lang="en-US" dirty="0" smtClean="0"/>
              <a:t>File(s)” </a:t>
            </a:r>
            <a:r>
              <a:rPr lang="en-US" dirty="0" smtClean="0"/>
              <a:t>button to start your analysis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5260850" y="5534415"/>
            <a:ext cx="648072" cy="0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7767481" y="4894917"/>
            <a:ext cx="103397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5152863" y="1007890"/>
            <a:ext cx="648072" cy="0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44846" t="13959" r="9989" b="9042"/>
          <a:stretch/>
        </p:blipFill>
        <p:spPr>
          <a:xfrm>
            <a:off x="5724000" y="612000"/>
            <a:ext cx="5876545" cy="56327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364618" cy="1303867"/>
          </a:xfrm>
        </p:spPr>
        <p:txBody>
          <a:bodyPr/>
          <a:lstStyle/>
          <a:p>
            <a:r>
              <a:rPr lang="en-US" dirty="0" smtClean="0"/>
              <a:t>Begin your analysis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2"/>
            <a:ext cx="4364619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Click on “File” then “open”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Search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your files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click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“open”. You can load more than one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file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Click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File(s)”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button to start your analysis</a:t>
            </a:r>
          </a:p>
          <a:p>
            <a:r>
              <a:rPr lang="en-US" dirty="0" smtClean="0"/>
              <a:t>Select your target gene from the list and click “select”</a:t>
            </a:r>
            <a:endParaRPr lang="en-US" dirty="0"/>
          </a:p>
        </p:txBody>
      </p:sp>
      <p:sp>
        <p:nvSpPr>
          <p:cNvPr id="6" name="Ovale 5"/>
          <p:cNvSpPr/>
          <p:nvPr/>
        </p:nvSpPr>
        <p:spPr>
          <a:xfrm>
            <a:off x="8756669" y="4876960"/>
            <a:ext cx="70778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2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52541" t="11576" r="2026" b="11311"/>
          <a:stretch/>
        </p:blipFill>
        <p:spPr>
          <a:xfrm>
            <a:off x="5724000" y="612000"/>
            <a:ext cx="5911404" cy="564094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318320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Delta </a:t>
            </a:r>
            <a:r>
              <a:rPr lang="en-US" dirty="0" err="1" smtClean="0"/>
              <a:t>GExpr</a:t>
            </a:r>
            <a:r>
              <a:rPr lang="en-US" dirty="0" smtClean="0"/>
              <a:t> </a:t>
            </a:r>
            <a:r>
              <a:rPr lang="en-US" dirty="0" smtClean="0"/>
              <a:t>Tab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2"/>
            <a:ext cx="4318321" cy="33189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Click “Compute </a:t>
            </a:r>
            <a:r>
              <a:rPr lang="en-US" dirty="0"/>
              <a:t>Average Delta </a:t>
            </a:r>
            <a:r>
              <a:rPr lang="en-US" dirty="0" err="1"/>
              <a:t>GExpr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software will calculate: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of technical triplicates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Delta</a:t>
            </a:r>
            <a:r>
              <a:rPr lang="en-US" dirty="0" smtClean="0"/>
              <a:t> between target gene and each reference gene in all samples (</a:t>
            </a:r>
            <a:r>
              <a:rPr lang="el-GR" dirty="0" smtClean="0"/>
              <a:t>Δ</a:t>
            </a:r>
            <a:r>
              <a:rPr lang="it-IT" dirty="0" smtClean="0"/>
              <a:t>Cq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Gene expression level </a:t>
            </a:r>
            <a:r>
              <a:rPr lang="en-US" dirty="0" smtClean="0">
                <a:solidFill>
                  <a:schemeClr val="tx1"/>
                </a:solidFill>
              </a:rPr>
              <a:t>is 2</a:t>
            </a:r>
            <a:r>
              <a:rPr lang="en-US" baseline="30000" dirty="0" smtClean="0">
                <a:solidFill>
                  <a:schemeClr val="tx1"/>
                </a:solidFill>
              </a:rPr>
              <a:t>-</a:t>
            </a:r>
            <a:r>
              <a:rPr lang="el-GR" baseline="30000" dirty="0" smtClean="0">
                <a:solidFill>
                  <a:schemeClr val="tx1"/>
                </a:solidFill>
              </a:rPr>
              <a:t>Δ</a:t>
            </a:r>
            <a:r>
              <a:rPr lang="en-US" baseline="30000" dirty="0" smtClean="0">
                <a:solidFill>
                  <a:schemeClr val="tx1"/>
                </a:solidFill>
              </a:rPr>
              <a:t>Cq</a:t>
            </a:r>
            <a:r>
              <a:rPr lang="en-US" dirty="0" smtClean="0">
                <a:solidFill>
                  <a:schemeClr val="tx1"/>
                </a:solidFill>
              </a:rPr>
              <a:t>, that is how much your gene is expressed in that sample</a:t>
            </a:r>
          </a:p>
        </p:txBody>
      </p:sp>
      <p:sp>
        <p:nvSpPr>
          <p:cNvPr id="6" name="Ovale 5"/>
          <p:cNvSpPr/>
          <p:nvPr/>
        </p:nvSpPr>
        <p:spPr>
          <a:xfrm>
            <a:off x="7382738" y="4879903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1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52639" t="11576" r="1927" b="11311"/>
          <a:stretch/>
        </p:blipFill>
        <p:spPr>
          <a:xfrm>
            <a:off x="5724000" y="612000"/>
            <a:ext cx="5911402" cy="5640946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7888874" y="1288814"/>
            <a:ext cx="75355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9041003" y="128881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0193130" y="1288814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3" descr="C:\Users\lab-biocell\Desktop\promedi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5" t="25551" r="12990" b="24450"/>
          <a:stretch/>
        </p:blipFill>
        <p:spPr bwMode="auto">
          <a:xfrm>
            <a:off x="5872650" y="288076"/>
            <a:ext cx="1629944" cy="55573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2 9"/>
          <p:cNvCxnSpPr>
            <a:stCxn id="9" idx="2"/>
            <a:endCxn id="6" idx="0"/>
          </p:cNvCxnSpPr>
          <p:nvPr/>
        </p:nvCxnSpPr>
        <p:spPr>
          <a:xfrm>
            <a:off x="6687622" y="843814"/>
            <a:ext cx="1578031" cy="445000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728544" y="640742"/>
            <a:ext cx="3006334" cy="27699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Cq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Cq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(Target Gene) –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Cq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Gene)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2 11"/>
          <p:cNvCxnSpPr>
            <a:stCxn id="11" idx="2"/>
            <a:endCxn id="7" idx="0"/>
          </p:cNvCxnSpPr>
          <p:nvPr/>
        </p:nvCxnSpPr>
        <p:spPr>
          <a:xfrm>
            <a:off x="9231711" y="917741"/>
            <a:ext cx="61320" cy="371073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983789" y="714466"/>
            <a:ext cx="504056" cy="27699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it-IT" sz="12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Cq</a:t>
            </a:r>
            <a:endParaRPr lang="it-IT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2 13"/>
          <p:cNvCxnSpPr>
            <a:stCxn id="13" idx="2"/>
            <a:endCxn id="8" idx="0"/>
          </p:cNvCxnSpPr>
          <p:nvPr/>
        </p:nvCxnSpPr>
        <p:spPr>
          <a:xfrm flipH="1">
            <a:off x="10769194" y="991465"/>
            <a:ext cx="466623" cy="297349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7728544" y="4875566"/>
            <a:ext cx="102442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318320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Delta </a:t>
            </a:r>
            <a:r>
              <a:rPr lang="en-US" dirty="0" err="1" smtClean="0"/>
              <a:t>GExpr</a:t>
            </a:r>
            <a:r>
              <a:rPr lang="en-US" dirty="0" smtClean="0"/>
              <a:t> </a:t>
            </a:r>
            <a:r>
              <a:rPr lang="en-US" dirty="0" smtClean="0"/>
              <a:t>Tab</a:t>
            </a:r>
            <a:endParaRPr lang="en-US" dirty="0"/>
          </a:p>
        </p:txBody>
      </p:sp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1295401" y="2556932"/>
            <a:ext cx="4318321" cy="33189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Click “Compute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Average Delta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GExpr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”</a:t>
            </a:r>
          </a:p>
          <a:p>
            <a:r>
              <a:rPr lang="en-US" dirty="0" smtClean="0"/>
              <a:t>The software will calculate: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of technical triplicates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Delta</a:t>
            </a:r>
            <a:r>
              <a:rPr lang="en-US" dirty="0" smtClean="0"/>
              <a:t> between target gene and each reference gene in all samples (</a:t>
            </a:r>
            <a:r>
              <a:rPr lang="el-GR" dirty="0" smtClean="0"/>
              <a:t>Δ</a:t>
            </a:r>
            <a:r>
              <a:rPr lang="it-IT" dirty="0" smtClean="0"/>
              <a:t>Cq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Gene expression level </a:t>
            </a:r>
            <a:r>
              <a:rPr lang="en-US" dirty="0" smtClean="0">
                <a:solidFill>
                  <a:schemeClr val="tx1"/>
                </a:solidFill>
              </a:rPr>
              <a:t>is 2</a:t>
            </a:r>
            <a:r>
              <a:rPr lang="en-US" baseline="30000" dirty="0" smtClean="0">
                <a:solidFill>
                  <a:schemeClr val="tx1"/>
                </a:solidFill>
              </a:rPr>
              <a:t>-</a:t>
            </a:r>
            <a:r>
              <a:rPr lang="el-GR" baseline="30000" dirty="0" smtClean="0">
                <a:solidFill>
                  <a:schemeClr val="tx1"/>
                </a:solidFill>
              </a:rPr>
              <a:t>Δ</a:t>
            </a:r>
            <a:r>
              <a:rPr lang="en-US" baseline="30000" dirty="0" smtClean="0">
                <a:solidFill>
                  <a:schemeClr val="tx1"/>
                </a:solidFill>
              </a:rPr>
              <a:t>Cq</a:t>
            </a:r>
            <a:r>
              <a:rPr lang="en-US" dirty="0" smtClean="0">
                <a:solidFill>
                  <a:schemeClr val="tx1"/>
                </a:solidFill>
              </a:rPr>
              <a:t>, that is how much your gene is expressed in that sample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Then click on “Compute 2PM” for the next step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52738" t="11399" r="1927" b="11136"/>
          <a:stretch/>
        </p:blipFill>
        <p:spPr>
          <a:xfrm>
            <a:off x="5724000" y="612000"/>
            <a:ext cx="5898524" cy="566670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318320" cy="1303867"/>
          </a:xfrm>
        </p:spPr>
        <p:txBody>
          <a:bodyPr/>
          <a:lstStyle/>
          <a:p>
            <a:r>
              <a:rPr lang="en-US" dirty="0" smtClean="0"/>
              <a:t>2PM value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2"/>
            <a:ext cx="4318321" cy="33189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 patient! Your work is running</a:t>
            </a:r>
          </a:p>
          <a:p>
            <a:r>
              <a:rPr lang="en-US" dirty="0" smtClean="0"/>
              <a:t>The 2PM value is in “2 Pairs” tab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indicates how much is expressed your gene when normalized with only one reference gene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Then click on “Generate Array”, “Compute Standard Deviation” then “Compute GS”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Ovale 5"/>
          <p:cNvSpPr/>
          <p:nvPr/>
        </p:nvSpPr>
        <p:spPr>
          <a:xfrm>
            <a:off x="10462211" y="1335001"/>
            <a:ext cx="451412" cy="3240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697790" y="4925082"/>
            <a:ext cx="1143963" cy="3240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5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1155</TotalTime>
  <Words>847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Organico</vt:lpstr>
      <vt:lpstr>Ideal Ref</vt:lpstr>
      <vt:lpstr>Before starting</vt:lpstr>
      <vt:lpstr>1° step</vt:lpstr>
      <vt:lpstr>How to set up your data file</vt:lpstr>
      <vt:lpstr>Begin your analysis</vt:lpstr>
      <vt:lpstr>Begin your analysis</vt:lpstr>
      <vt:lpstr>Average Delta GExpr Tab</vt:lpstr>
      <vt:lpstr>Average Delta GExpr Tab</vt:lpstr>
      <vt:lpstr>2PM value</vt:lpstr>
      <vt:lpstr>Presentazione standard di PowerPoint</vt:lpstr>
      <vt:lpstr>GS value</vt:lpstr>
      <vt:lpstr>GS value</vt:lpstr>
      <vt:lpstr>NG value</vt:lpstr>
      <vt:lpstr>NG value</vt:lpstr>
      <vt:lpstr>Compliments!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 Ref</dc:title>
  <dc:creator>Silvia</dc:creator>
  <cp:lastModifiedBy>Silvia</cp:lastModifiedBy>
  <cp:revision>64</cp:revision>
  <dcterms:created xsi:type="dcterms:W3CDTF">2016-09-29T09:40:15Z</dcterms:created>
  <dcterms:modified xsi:type="dcterms:W3CDTF">2020-11-06T13:25:32Z</dcterms:modified>
</cp:coreProperties>
</file>